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handoutMasterIdLst>
    <p:handoutMasterId r:id="rId36"/>
  </p:handoutMasterIdLst>
  <p:sldIdLst>
    <p:sldId id="257" r:id="rId3"/>
    <p:sldId id="258" r:id="rId4"/>
    <p:sldId id="262" r:id="rId5"/>
    <p:sldId id="259" r:id="rId6"/>
    <p:sldId id="260" r:id="rId7"/>
    <p:sldId id="261" r:id="rId8"/>
    <p:sldId id="263" r:id="rId9"/>
    <p:sldId id="265" r:id="rId10"/>
    <p:sldId id="264" r:id="rId11"/>
    <p:sldId id="266" r:id="rId12"/>
    <p:sldId id="267" r:id="rId13"/>
    <p:sldId id="268" r:id="rId14"/>
    <p:sldId id="283" r:id="rId15"/>
    <p:sldId id="269" r:id="rId16"/>
    <p:sldId id="270" r:id="rId17"/>
    <p:sldId id="271" r:id="rId18"/>
    <p:sldId id="272" r:id="rId19"/>
    <p:sldId id="284" r:id="rId20"/>
    <p:sldId id="278" r:id="rId21"/>
    <p:sldId id="273" r:id="rId22"/>
    <p:sldId id="274" r:id="rId23"/>
    <p:sldId id="275" r:id="rId24"/>
    <p:sldId id="276" r:id="rId25"/>
    <p:sldId id="277" r:id="rId26"/>
    <p:sldId id="282" r:id="rId27"/>
    <p:sldId id="279" r:id="rId28"/>
    <p:sldId id="281" r:id="rId29"/>
    <p:sldId id="280" r:id="rId30"/>
    <p:sldId id="285" r:id="rId31"/>
    <p:sldId id="286" r:id="rId32"/>
    <p:sldId id="287" r:id="rId33"/>
    <p:sldId id="288" r:id="rId34"/>
    <p:sldId id="289" r:id="rId3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-108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DC0F0-DD09-4092-968E-E5E497B9AEB7}" type="datetimeFigureOut">
              <a:rPr lang="en-GB" smtClean="0"/>
              <a:t>02/03/2016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1F5F2-88C5-41FE-B14D-87169B4F3C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850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5E195-C89C-4871-8AE9-903FDB8B6D9D}" type="datetimeFigureOut">
              <a:rPr lang="en-US" smtClean="0"/>
              <a:t>3/2/2016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3261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5E195-C89C-4871-8AE9-903FDB8B6D9D}" type="datetimeFigureOut">
              <a:rPr lang="en-US" smtClean="0"/>
              <a:t>3/2/2016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179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5E195-C89C-4871-8AE9-903FDB8B6D9D}" type="datetimeFigureOut">
              <a:rPr lang="en-US" smtClean="0"/>
              <a:t>3/2/2016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6235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5E195-C89C-4871-8AE9-903FDB8B6D9D}" type="datetimeFigureOut">
              <a:rPr lang="en-US" smtClean="0"/>
              <a:t>3/2/2016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2466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5E195-C89C-4871-8AE9-903FDB8B6D9D}" type="datetimeFigureOut">
              <a:rPr lang="en-US" smtClean="0"/>
              <a:t>3/2/2016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622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3611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5E195-C89C-4871-8AE9-903FDB8B6D9D}" type="datetimeFigureOut">
              <a:rPr lang="en-US" smtClean="0"/>
              <a:t>3/2/2016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1872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5E195-C89C-4871-8AE9-903FDB8B6D9D}" type="datetimeFigureOut">
              <a:rPr lang="en-US" smtClean="0"/>
              <a:t>3/2/2016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3" y="1489075"/>
            <a:ext cx="5157787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3" y="2193925"/>
            <a:ext cx="5157787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0" y="2193925"/>
            <a:ext cx="515620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489075"/>
            <a:ext cx="5156200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0924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5E195-C89C-4871-8AE9-903FDB8B6D9D}" type="datetimeFigureOut">
              <a:rPr lang="en-US" smtClean="0"/>
              <a:t>3/2/2016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8406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5E195-C89C-4871-8AE9-903FDB8B6D9D}" type="datetimeFigureOut">
              <a:rPr lang="en-US" smtClean="0"/>
              <a:t>3/2/2016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25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5E195-C89C-4871-8AE9-903FDB8B6D9D}" type="datetimeFigureOut">
              <a:rPr lang="en-US" smtClean="0"/>
              <a:t>3/2/2016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3659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5E195-C89C-4871-8AE9-903FDB8B6D9D}" type="datetimeFigureOut">
              <a:rPr lang="en-US" smtClean="0"/>
              <a:t>3/2/2016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D6987-FB6D-4DB8-81B8-AD0F35E3BB5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2290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5E195-C89C-4871-8AE9-903FDB8B6D9D}" type="datetimeFigureOut">
              <a:rPr lang="en-US" smtClean="0"/>
              <a:t>3/2/2016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D6987-FB6D-4DB8-81B8-AD0F35E3B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6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2327" y="2387599"/>
            <a:ext cx="9144000" cy="1655762"/>
          </a:xfrm>
        </p:spPr>
        <p:txBody>
          <a:bodyPr/>
          <a:lstStyle/>
          <a:p>
            <a:r>
              <a:rPr lang="en-US" dirty="0"/>
              <a:t>St Columb’s College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6979" y="581026"/>
            <a:ext cx="11997421" cy="1601989"/>
          </a:xfrm>
        </p:spPr>
        <p:txBody>
          <a:bodyPr>
            <a:noAutofit/>
          </a:bodyPr>
          <a:lstStyle/>
          <a:p>
            <a:r>
              <a:rPr lang="en-US" dirty="0"/>
              <a:t>Project on the Culture of 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745" y="2187186"/>
            <a:ext cx="6126964" cy="4408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http://www.ycni.org/images/uk_germa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33650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13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53" y="759350"/>
            <a:ext cx="7224819" cy="5418614"/>
          </a:xfrm>
        </p:spPr>
      </p:pic>
      <p:sp>
        <p:nvSpPr>
          <p:cNvPr id="7" name="TextBox 6"/>
          <p:cNvSpPr txBox="1"/>
          <p:nvPr/>
        </p:nvSpPr>
        <p:spPr>
          <a:xfrm>
            <a:off x="6564329" y="3006992"/>
            <a:ext cx="6289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Police</a:t>
            </a:r>
            <a:endParaRPr lang="en-GB" sz="3600" dirty="0"/>
          </a:p>
        </p:txBody>
      </p:sp>
      <p:pic>
        <p:nvPicPr>
          <p:cNvPr id="10242" name="Picture 2" descr="http://www.ycni.org/images/uk_germa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33650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08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" y="885823"/>
            <a:ext cx="6926580" cy="51949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87188" y="3021625"/>
            <a:ext cx="6289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Teaching</a:t>
            </a:r>
            <a:endParaRPr lang="en-GB" sz="3600" dirty="0"/>
          </a:p>
        </p:txBody>
      </p:sp>
      <p:pic>
        <p:nvPicPr>
          <p:cNvPr id="11266" name="Picture 2" descr="http://www.ycni.org/images/uk_germa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33650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69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90" y="668020"/>
            <a:ext cx="4110990" cy="54813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67425" y="2947015"/>
            <a:ext cx="6289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Pharmacy</a:t>
            </a:r>
            <a:endParaRPr lang="en-GB" sz="3600" dirty="0"/>
          </a:p>
        </p:txBody>
      </p:sp>
      <p:pic>
        <p:nvPicPr>
          <p:cNvPr id="12290" name="Picture 2" descr="http://www.ycni.org/images/uk_germa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33650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22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1" r="-918"/>
          <a:stretch/>
        </p:blipFill>
        <p:spPr>
          <a:xfrm>
            <a:off x="1074420" y="692530"/>
            <a:ext cx="4777740" cy="54568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02382" y="2959270"/>
            <a:ext cx="6289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Engineering</a:t>
            </a:r>
            <a:endParaRPr lang="en-GB" sz="3600" dirty="0"/>
          </a:p>
        </p:txBody>
      </p:sp>
      <p:pic>
        <p:nvPicPr>
          <p:cNvPr id="13314" name="Picture 2" descr="http://www.ycni.org/images/uk_germa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33650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02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725" y="1454046"/>
            <a:ext cx="7525061" cy="5126635"/>
          </a:xfrm>
        </p:spPr>
        <p:txBody>
          <a:bodyPr>
            <a:noAutofit/>
          </a:bodyPr>
          <a:lstStyle/>
          <a:p>
            <a:r>
              <a:rPr lang="en-GB" sz="2600" dirty="0"/>
              <a:t>Interviews with parents of partners </a:t>
            </a:r>
          </a:p>
          <a:p>
            <a:endParaRPr lang="en-GB" sz="2600" dirty="0"/>
          </a:p>
          <a:p>
            <a:r>
              <a:rPr lang="en-GB" sz="2600" dirty="0"/>
              <a:t>Discussing opportunities available in Germany </a:t>
            </a:r>
          </a:p>
          <a:p>
            <a:endParaRPr lang="en-GB" sz="2600" dirty="0"/>
          </a:p>
          <a:p>
            <a:r>
              <a:rPr lang="en-GB" sz="2600" dirty="0"/>
              <a:t>Partner discussions about future plans</a:t>
            </a:r>
          </a:p>
          <a:p>
            <a:endParaRPr lang="en-GB" sz="2600" dirty="0"/>
          </a:p>
          <a:p>
            <a:r>
              <a:rPr lang="en-GB" sz="2600" dirty="0"/>
              <a:t>Comparison of careers education in both schools</a:t>
            </a:r>
          </a:p>
          <a:p>
            <a:pPr marL="0" indent="0">
              <a:buNone/>
            </a:pPr>
            <a:endParaRPr lang="en-GB" sz="2600" dirty="0"/>
          </a:p>
          <a:p>
            <a:r>
              <a:rPr lang="en-GB" sz="2600" dirty="0"/>
              <a:t>Interviews and discussions with co-workers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 work in Germany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786" y="2549826"/>
            <a:ext cx="3913432" cy="2935074"/>
          </a:xfrm>
          <a:prstGeom prst="rect">
            <a:avLst/>
          </a:prstGeom>
        </p:spPr>
      </p:pic>
      <p:pic>
        <p:nvPicPr>
          <p:cNvPr id="14338" name="Picture 2" descr="http://www.ycni.org/images/uk_germa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" y="0"/>
            <a:ext cx="2533650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36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GB" sz="3200" dirty="0"/>
              <a:t>Focus on ‘</a:t>
            </a:r>
            <a:r>
              <a:rPr lang="en-GB" sz="3200" dirty="0" err="1"/>
              <a:t>Duale</a:t>
            </a:r>
            <a:r>
              <a:rPr lang="en-GB" sz="3200" dirty="0"/>
              <a:t> System’ or the ‘Dual System’ in which Germans both work and receive vocational training whilst remaining part time in education- </a:t>
            </a:r>
            <a:r>
              <a:rPr lang="en-GB" sz="3200" u="sng" dirty="0"/>
              <a:t>they learn by doing! </a:t>
            </a:r>
          </a:p>
          <a:p>
            <a:pPr marL="0" indent="0">
              <a:buNone/>
            </a:pPr>
            <a:endParaRPr lang="en-GB" sz="3200" u="sng" dirty="0"/>
          </a:p>
          <a:p>
            <a:r>
              <a:rPr lang="en-GB" sz="3200" dirty="0"/>
              <a:t>Opportunities for Northern Ireland</a:t>
            </a:r>
          </a:p>
          <a:p>
            <a:endParaRPr lang="en-GB" sz="3200" dirty="0"/>
          </a:p>
          <a:p>
            <a:r>
              <a:rPr lang="en-GB" sz="3200" dirty="0"/>
              <a:t>Focus changed to different attitudes of work </a:t>
            </a:r>
          </a:p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Focus of Project Work</a:t>
            </a:r>
          </a:p>
        </p:txBody>
      </p:sp>
      <p:pic>
        <p:nvPicPr>
          <p:cNvPr id="15362" name="Picture 2" descr="http://www.ycni.org/images/uk_germa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4"/>
            <a:ext cx="2533650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48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/>
          <a:p>
            <a:r>
              <a:rPr lang="en-GB" sz="3600" dirty="0"/>
              <a:t>Workers in Germany often held many positions before settling in their careers </a:t>
            </a:r>
          </a:p>
          <a:p>
            <a:endParaRPr lang="en-GB" sz="3600" dirty="0"/>
          </a:p>
          <a:p>
            <a:r>
              <a:rPr lang="en-GB" sz="3600" dirty="0"/>
              <a:t>There are many opportunities for foreigners in Germany </a:t>
            </a:r>
          </a:p>
          <a:p>
            <a:endParaRPr lang="en-GB" sz="3600" dirty="0"/>
          </a:p>
          <a:p>
            <a:r>
              <a:rPr lang="en-GB" sz="3600" dirty="0"/>
              <a:t>Large presence of family orientated businesses!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Findings</a:t>
            </a:r>
          </a:p>
        </p:txBody>
      </p:sp>
      <p:pic>
        <p:nvPicPr>
          <p:cNvPr id="16386" name="Picture 2" descr="http://www.ycni.org/images/uk_germa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33650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99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5950" y="1825625"/>
            <a:ext cx="5633545" cy="4351338"/>
          </a:xfrm>
        </p:spPr>
        <p:txBody>
          <a:bodyPr/>
          <a:lstStyle/>
          <a:p>
            <a:r>
              <a:rPr lang="en-GB" sz="3200" dirty="0"/>
              <a:t>31</a:t>
            </a:r>
            <a:r>
              <a:rPr lang="en-GB" sz="3200" baseline="30000" dirty="0"/>
              <a:t>st</a:t>
            </a:r>
            <a:r>
              <a:rPr lang="en-GB" sz="3200" dirty="0"/>
              <a:t> January-10</a:t>
            </a:r>
            <a:r>
              <a:rPr lang="en-GB" sz="3200" baseline="30000" dirty="0"/>
              <a:t>th</a:t>
            </a:r>
            <a:r>
              <a:rPr lang="en-GB" sz="3200" dirty="0"/>
              <a:t> February </a:t>
            </a:r>
          </a:p>
          <a:p>
            <a:pPr marL="0" indent="0">
              <a:buNone/>
            </a:pPr>
            <a:endParaRPr lang="en-GB" sz="3200" dirty="0"/>
          </a:p>
          <a:p>
            <a:r>
              <a:rPr lang="en-GB" sz="3200" dirty="0"/>
              <a:t>English language and experience life in Northern </a:t>
            </a:r>
            <a:r>
              <a:rPr lang="en-GB" sz="3200" dirty="0" smtClean="0"/>
              <a:t>Ireland</a:t>
            </a:r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Continuation of project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Northern Ireland </a:t>
            </a:r>
          </a:p>
        </p:txBody>
      </p:sp>
      <p:pic>
        <p:nvPicPr>
          <p:cNvPr id="17410" name="Picture 2" descr="http://www.ycni.org/images/uk_germa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4"/>
            <a:ext cx="2533650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496" y="1690687"/>
            <a:ext cx="5731257" cy="393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ycni.org/images/uk_germa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4"/>
            <a:ext cx="2533650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743" y="708461"/>
            <a:ext cx="1858615" cy="24883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580" y="708462"/>
            <a:ext cx="3333289" cy="2488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68" y="3728113"/>
            <a:ext cx="3331567" cy="24883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469" y="3728113"/>
            <a:ext cx="2684713" cy="248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1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330543" cy="4351338"/>
          </a:xfrm>
        </p:spPr>
        <p:txBody>
          <a:bodyPr>
            <a:normAutofit lnSpcReduction="10000"/>
          </a:bodyPr>
          <a:lstStyle/>
          <a:p>
            <a:r>
              <a:rPr lang="en-GB" sz="5400" dirty="0"/>
              <a:t>Wall displays on 	</a:t>
            </a:r>
          </a:p>
          <a:p>
            <a:pPr lvl="7"/>
            <a:r>
              <a:rPr lang="en-GB" sz="4000" dirty="0"/>
              <a:t>Work ethic</a:t>
            </a:r>
          </a:p>
          <a:p>
            <a:pPr lvl="7"/>
            <a:r>
              <a:rPr lang="en-GB" sz="4000" dirty="0"/>
              <a:t>Industrialisation</a:t>
            </a:r>
          </a:p>
          <a:p>
            <a:pPr lvl="7"/>
            <a:r>
              <a:rPr lang="en-GB" sz="4000" dirty="0"/>
              <a:t>Unemployment</a:t>
            </a:r>
          </a:p>
          <a:p>
            <a:pPr lvl="7"/>
            <a:r>
              <a:rPr lang="en-GB" sz="4000" dirty="0"/>
              <a:t>Labour day</a:t>
            </a:r>
          </a:p>
          <a:p>
            <a:pPr lvl="7"/>
            <a:r>
              <a:rPr lang="en-GB" sz="4000" dirty="0"/>
              <a:t>Career education</a:t>
            </a:r>
          </a:p>
          <a:p>
            <a:pPr lvl="7"/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Culture of work</a:t>
            </a:r>
          </a:p>
        </p:txBody>
      </p:sp>
      <p:pic>
        <p:nvPicPr>
          <p:cNvPr id="18434" name="Picture 2" descr="http://www.ycni.org/images/uk_germa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33650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96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808219" y="1514331"/>
            <a:ext cx="10104619" cy="4351338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en-US" sz="12800" dirty="0"/>
              <a:t>26</a:t>
            </a:r>
            <a:r>
              <a:rPr lang="en-US" sz="12800" baseline="30000" dirty="0"/>
              <a:t>th</a:t>
            </a:r>
            <a:r>
              <a:rPr lang="en-US" sz="12800" dirty="0"/>
              <a:t> November- 6</a:t>
            </a:r>
            <a:r>
              <a:rPr lang="en-US" sz="12800" baseline="30000" dirty="0"/>
              <a:t>th</a:t>
            </a:r>
            <a:r>
              <a:rPr lang="en-US" sz="12800" dirty="0"/>
              <a:t> December</a:t>
            </a:r>
          </a:p>
          <a:p>
            <a:pPr marL="0" lvl="0" indent="0">
              <a:buNone/>
            </a:pPr>
            <a:r>
              <a:rPr lang="en-US" sz="12800" dirty="0"/>
              <a:t> </a:t>
            </a:r>
          </a:p>
          <a:p>
            <a:pPr lvl="0"/>
            <a:r>
              <a:rPr lang="en-US" sz="12800" dirty="0"/>
              <a:t>Exchange Trip- Partner families in Hannover</a:t>
            </a:r>
          </a:p>
          <a:p>
            <a:pPr marL="0" lvl="0" indent="0">
              <a:buNone/>
            </a:pPr>
            <a:endParaRPr lang="en-US" sz="12800" dirty="0"/>
          </a:p>
          <a:p>
            <a:pPr lvl="0"/>
            <a:r>
              <a:rPr lang="en-US" sz="12800" dirty="0"/>
              <a:t>3 day placement</a:t>
            </a:r>
          </a:p>
          <a:p>
            <a:pPr lvl="0"/>
            <a:endParaRPr lang="en-US" sz="12800" dirty="0"/>
          </a:p>
          <a:p>
            <a:pPr lvl="0"/>
            <a:r>
              <a:rPr lang="en-US" sz="12800" dirty="0"/>
              <a:t>Partner School- IGS </a:t>
            </a:r>
            <a:r>
              <a:rPr lang="en-US" sz="12800" dirty="0" err="1"/>
              <a:t>Langenhagen</a:t>
            </a:r>
            <a:r>
              <a:rPr lang="en-US" sz="12800" dirty="0"/>
              <a:t> </a:t>
            </a:r>
          </a:p>
          <a:p>
            <a:pPr marL="0" lvl="0" indent="0">
              <a:buNone/>
            </a:pPr>
            <a:endParaRPr lang="en-US" sz="12800" dirty="0"/>
          </a:p>
          <a:p>
            <a:pPr lvl="0"/>
            <a:r>
              <a:rPr lang="en-US" sz="12800" dirty="0"/>
              <a:t>School Employer Connections</a:t>
            </a:r>
          </a:p>
          <a:p>
            <a:pPr lvl="0"/>
            <a:endParaRPr lang="en-US" sz="12800" dirty="0"/>
          </a:p>
          <a:p>
            <a:pPr lvl="0"/>
            <a:r>
              <a:rPr lang="en-US" sz="12800" dirty="0"/>
              <a:t>Funded by UK-German Connection</a:t>
            </a:r>
          </a:p>
          <a:p>
            <a:pPr lvl="0"/>
            <a:endParaRPr lang="en-US" sz="10400" dirty="0"/>
          </a:p>
          <a:p>
            <a:pPr lvl="0"/>
            <a:endParaRPr lang="en-US" sz="10400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 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we do?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3746" y="3091226"/>
            <a:ext cx="3880054" cy="11975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0861" y="292441"/>
            <a:ext cx="1997098" cy="2053091"/>
          </a:xfrm>
          <a:prstGeom prst="rect">
            <a:avLst/>
          </a:prstGeom>
        </p:spPr>
      </p:pic>
      <p:pic>
        <p:nvPicPr>
          <p:cNvPr id="1026" name="Picture 2" descr="http://www.strabaneacademy.co.uk/wp-content/themes/schools/image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489" y="5171728"/>
            <a:ext cx="857250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ycni.org/images/uk_german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8"/>
            <a:ext cx="2533650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41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3231" y="-2773231"/>
            <a:ext cx="6830137" cy="1237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4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2806" y="-2712806"/>
            <a:ext cx="6766390" cy="12192002"/>
          </a:xfrm>
        </p:spPr>
      </p:pic>
    </p:spTree>
    <p:extLst>
      <p:ext uri="{BB962C8B-B14F-4D97-AF65-F5344CB8AC3E}">
        <p14:creationId xmlns:p14="http://schemas.microsoft.com/office/powerpoint/2010/main" val="414243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5271" y="-2665271"/>
            <a:ext cx="6861459" cy="12192001"/>
          </a:xfrm>
        </p:spPr>
      </p:pic>
    </p:spTree>
    <p:extLst>
      <p:ext uri="{BB962C8B-B14F-4D97-AF65-F5344CB8AC3E}">
        <p14:creationId xmlns:p14="http://schemas.microsoft.com/office/powerpoint/2010/main" val="91329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3180" y="-2623180"/>
            <a:ext cx="6945641" cy="12192001"/>
          </a:xfrm>
        </p:spPr>
      </p:pic>
    </p:spTree>
    <p:extLst>
      <p:ext uri="{BB962C8B-B14F-4D97-AF65-F5344CB8AC3E}">
        <p14:creationId xmlns:p14="http://schemas.microsoft.com/office/powerpoint/2010/main" val="87429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10702159" cy="4585685"/>
          </a:xfrm>
        </p:spPr>
        <p:txBody>
          <a:bodyPr/>
          <a:lstStyle/>
          <a:p>
            <a:r>
              <a:rPr lang="en-GB" sz="4400" dirty="0"/>
              <a:t>Different opinions on work</a:t>
            </a:r>
          </a:p>
          <a:p>
            <a:r>
              <a:rPr lang="en-GB" sz="4400" dirty="0"/>
              <a:t>Different emphasis on careers education </a:t>
            </a:r>
          </a:p>
          <a:p>
            <a:r>
              <a:rPr lang="en-GB" sz="4400" dirty="0"/>
              <a:t>Different opinions </a:t>
            </a:r>
            <a:r>
              <a:rPr lang="en-GB" sz="4400" dirty="0" smtClean="0"/>
              <a:t>about </a:t>
            </a:r>
            <a:r>
              <a:rPr lang="en-GB" sz="4400" dirty="0"/>
              <a:t>unemployment </a:t>
            </a:r>
          </a:p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Findings</a:t>
            </a:r>
          </a:p>
        </p:txBody>
      </p:sp>
      <p:pic>
        <p:nvPicPr>
          <p:cNvPr id="19458" name="Picture 2" descr="http://www.ycni.org/images/uk_germa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33650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93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8318" y="1825625"/>
            <a:ext cx="11353800" cy="4351338"/>
          </a:xfrm>
        </p:spPr>
        <p:txBody>
          <a:bodyPr>
            <a:normAutofit lnSpcReduction="10000"/>
          </a:bodyPr>
          <a:lstStyle/>
          <a:p>
            <a:r>
              <a:rPr lang="en-GB" sz="3600" dirty="0"/>
              <a:t>What did we get from the experience?</a:t>
            </a:r>
          </a:p>
          <a:p>
            <a:endParaRPr lang="en-GB" sz="3600" dirty="0"/>
          </a:p>
          <a:p>
            <a:pPr marL="0" indent="0" algn="ctr">
              <a:buNone/>
            </a:pPr>
            <a:r>
              <a:rPr lang="en-GB" sz="3600" dirty="0"/>
              <a:t>Improve our understanding of our own language </a:t>
            </a:r>
          </a:p>
          <a:p>
            <a:pPr marL="0" indent="0" algn="ctr">
              <a:buNone/>
            </a:pPr>
            <a:r>
              <a:rPr lang="en-GB" sz="3600" dirty="0"/>
              <a:t> Improved our German </a:t>
            </a:r>
          </a:p>
          <a:p>
            <a:pPr marL="0" indent="0" algn="ctr">
              <a:buNone/>
            </a:pPr>
            <a:r>
              <a:rPr lang="en-GB" sz="3600" dirty="0"/>
              <a:t>Gave us an exclusive feature for applications </a:t>
            </a:r>
          </a:p>
          <a:p>
            <a:pPr marL="0" indent="0" algn="ctr">
              <a:buNone/>
            </a:pPr>
            <a:r>
              <a:rPr lang="en-GB" sz="3600" dirty="0"/>
              <a:t>Showed us the opportunities in Europe if we have languages </a:t>
            </a:r>
          </a:p>
          <a:p>
            <a:pPr marL="0" indent="0" algn="ctr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Languages- What do we think?</a:t>
            </a:r>
          </a:p>
        </p:txBody>
      </p:sp>
      <p:pic>
        <p:nvPicPr>
          <p:cNvPr id="20482" name="Picture 2" descr="http://www.ycni.org/images/uk_germa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4"/>
            <a:ext cx="2533650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7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0636" y="242574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GB" sz="8000" b="1" dirty="0"/>
              <a:t>DANKESCH</a:t>
            </a:r>
            <a:r>
              <a:rPr lang="en-GB" sz="8000" b="1" dirty="0">
                <a:latin typeface="Arial" panose="020B0604020202020204" pitchFamily="34" charset="0"/>
                <a:cs typeface="Arial" panose="020B0604020202020204" pitchFamily="34" charset="0"/>
              </a:rPr>
              <a:t>ÖN </a:t>
            </a:r>
            <a:r>
              <a:rPr lang="en-GB" sz="5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5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5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5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6000" b="1" dirty="0">
                <a:latin typeface="Arial" panose="020B0604020202020204" pitchFamily="34" charset="0"/>
                <a:cs typeface="Arial" panose="020B0604020202020204" pitchFamily="34" charset="0"/>
              </a:rPr>
              <a:t>Are there any questions?  </a:t>
            </a:r>
            <a:endParaRPr lang="en-GB" sz="5400" b="1" dirty="0"/>
          </a:p>
        </p:txBody>
      </p:sp>
      <p:pic>
        <p:nvPicPr>
          <p:cNvPr id="22530" name="Picture 2" descr="http://www.ycni.org/images/uk_germa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33650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63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ycni.org/images/uk_germa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4"/>
            <a:ext cx="2533650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59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4586990" y="1019331"/>
            <a:ext cx="5831174" cy="54714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09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446"/>
            <a:ext cx="12191999" cy="6805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4661941" y="-359764"/>
            <a:ext cx="419725" cy="21435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8845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25625"/>
            <a:ext cx="7256489" cy="4351338"/>
          </a:xfrm>
        </p:spPr>
        <p:txBody>
          <a:bodyPr>
            <a:normAutofit/>
          </a:bodyPr>
          <a:lstStyle/>
          <a:p>
            <a:r>
              <a:rPr lang="en-GB" sz="4000" dirty="0" err="1"/>
              <a:t>Langenhagen</a:t>
            </a:r>
            <a:r>
              <a:rPr lang="en-GB" sz="4000" dirty="0"/>
              <a:t> is a city outside Hannover.</a:t>
            </a:r>
          </a:p>
          <a:p>
            <a:pPr marL="0" indent="0">
              <a:buNone/>
            </a:pPr>
            <a:endParaRPr lang="en-GB" sz="4000" dirty="0"/>
          </a:p>
          <a:p>
            <a:r>
              <a:rPr lang="en-GB" sz="4000" dirty="0"/>
              <a:t>Placements in Hannover &amp; </a:t>
            </a:r>
            <a:r>
              <a:rPr lang="en-GB" sz="4000" dirty="0" err="1"/>
              <a:t>Langenhagen</a:t>
            </a:r>
            <a:endParaRPr lang="en-GB" sz="4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Where?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549" y="948780"/>
            <a:ext cx="360040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www.ycni.org/images/uk_germa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36"/>
            <a:ext cx="2533650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69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049311" y="-689548"/>
            <a:ext cx="509666" cy="42422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6362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62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61304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67082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4914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Title and Content Layout with Chart"/>
          <p:cNvSpPr>
            <a:spLocks noGrp="1"/>
          </p:cNvSpPr>
          <p:nvPr>
            <p:ph type="title"/>
          </p:nvPr>
        </p:nvSpPr>
        <p:spPr>
          <a:xfrm>
            <a:off x="893382" y="135735"/>
            <a:ext cx="10515600" cy="1325563"/>
          </a:xfrm>
        </p:spPr>
        <p:txBody>
          <a:bodyPr/>
          <a:lstStyle/>
          <a:p>
            <a:r>
              <a:rPr lang="en-US" dirty="0"/>
              <a:t>School Employer Connections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9221" y="1193285"/>
            <a:ext cx="7091597" cy="5512061"/>
          </a:xfrm>
        </p:spPr>
        <p:txBody>
          <a:bodyPr>
            <a:noAutofit/>
          </a:bodyPr>
          <a:lstStyle/>
          <a:p>
            <a:r>
              <a:rPr lang="en-GB" sz="3200" dirty="0"/>
              <a:t>Preparation before visit</a:t>
            </a:r>
          </a:p>
          <a:p>
            <a:pPr marL="0" indent="0">
              <a:buNone/>
            </a:pPr>
            <a:endParaRPr lang="en-GB" sz="3200" dirty="0"/>
          </a:p>
          <a:p>
            <a:r>
              <a:rPr lang="en-GB" sz="3200" dirty="0"/>
              <a:t>Placement workshop</a:t>
            </a:r>
          </a:p>
          <a:p>
            <a:endParaRPr lang="en-GB" sz="3200" dirty="0"/>
          </a:p>
          <a:p>
            <a:r>
              <a:rPr lang="en-GB" sz="3200" dirty="0"/>
              <a:t>Industrial visit to Seagate </a:t>
            </a:r>
          </a:p>
          <a:p>
            <a:endParaRPr lang="en-GB" sz="3200" dirty="0"/>
          </a:p>
          <a:p>
            <a:r>
              <a:rPr lang="en-GB" sz="3200" dirty="0"/>
              <a:t>Organised placements in Derry </a:t>
            </a:r>
          </a:p>
          <a:p>
            <a:endParaRPr lang="en-GB" sz="3200" dirty="0"/>
          </a:p>
          <a:p>
            <a:r>
              <a:rPr lang="en-GB" sz="3200" dirty="0"/>
              <a:t>Special thanks to Mr. Crozier from School Employer Connections </a:t>
            </a:r>
          </a:p>
          <a:p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51182" y="1193285"/>
            <a:ext cx="5426221" cy="2899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http://www.ycni.org/images/uk_germa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350" y="0"/>
            <a:ext cx="2533650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09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The German Experience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179" y="1457763"/>
            <a:ext cx="10353541" cy="4889968"/>
          </a:xfrm>
        </p:spPr>
        <p:txBody>
          <a:bodyPr>
            <a:normAutofit fontScale="85000" lnSpcReduction="20000"/>
          </a:bodyPr>
          <a:lstStyle/>
          <a:p>
            <a:r>
              <a:rPr lang="en-GB" sz="4800" dirty="0"/>
              <a:t>Contact with German partners from June</a:t>
            </a:r>
          </a:p>
          <a:p>
            <a:pPr marL="0" indent="0">
              <a:buNone/>
            </a:pPr>
            <a:endParaRPr lang="en-GB" sz="4800" dirty="0"/>
          </a:p>
          <a:p>
            <a:r>
              <a:rPr lang="en-GB" sz="4800" dirty="0"/>
              <a:t>Christmas markets </a:t>
            </a:r>
          </a:p>
          <a:p>
            <a:pPr marL="0" indent="0">
              <a:buNone/>
            </a:pPr>
            <a:endParaRPr lang="en-GB" sz="4800" dirty="0"/>
          </a:p>
          <a:p>
            <a:r>
              <a:rPr lang="en-GB" sz="4800" dirty="0"/>
              <a:t>School and classes </a:t>
            </a:r>
          </a:p>
          <a:p>
            <a:endParaRPr lang="en-GB" sz="4800" dirty="0"/>
          </a:p>
          <a:p>
            <a:r>
              <a:rPr lang="en-GB" sz="4800" dirty="0"/>
              <a:t>Host families - German experience</a:t>
            </a:r>
          </a:p>
          <a:p>
            <a:endParaRPr lang="en-GB" sz="3600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5122" name="Picture 2" descr="http://www.ycni.org/images/uk_germa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33650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38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685202" y="1852570"/>
            <a:ext cx="8942273" cy="4778281"/>
          </a:xfrm>
        </p:spPr>
        <p:txBody>
          <a:bodyPr>
            <a:noAutofit/>
          </a:bodyPr>
          <a:lstStyle/>
          <a:p>
            <a:r>
              <a:rPr lang="en-US" sz="4400" dirty="0"/>
              <a:t>Experienced food and music</a:t>
            </a:r>
          </a:p>
          <a:p>
            <a:pPr marL="0" indent="0">
              <a:buNone/>
            </a:pPr>
            <a:endParaRPr lang="en-US" sz="4400" dirty="0"/>
          </a:p>
          <a:p>
            <a:r>
              <a:rPr lang="en-US" sz="4400" dirty="0"/>
              <a:t>Language skills</a:t>
            </a:r>
          </a:p>
          <a:p>
            <a:endParaRPr lang="en-US" sz="4400" dirty="0"/>
          </a:p>
          <a:p>
            <a:r>
              <a:rPr lang="en-US" sz="4400" dirty="0"/>
              <a:t>Friends for life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German Experience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317" y="2772171"/>
            <a:ext cx="4360149" cy="2459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0341735" y="5343367"/>
            <a:ext cx="148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Hannover</a:t>
            </a:r>
          </a:p>
        </p:txBody>
      </p:sp>
      <p:pic>
        <p:nvPicPr>
          <p:cNvPr id="6146" name="Picture 2" descr="http://www.ycni.org/images/uk_germa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33650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28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3230" y="1525820"/>
            <a:ext cx="10688392" cy="5204763"/>
          </a:xfrm>
        </p:spPr>
        <p:txBody>
          <a:bodyPr>
            <a:noAutofit/>
          </a:bodyPr>
          <a:lstStyle/>
          <a:p>
            <a:r>
              <a:rPr lang="en-GB" sz="3600" dirty="0"/>
              <a:t>Placements organised based on student preference </a:t>
            </a:r>
          </a:p>
          <a:p>
            <a:pPr marL="0" indent="0">
              <a:buNone/>
            </a:pPr>
            <a:endParaRPr lang="en-GB" sz="3600" dirty="0"/>
          </a:p>
          <a:p>
            <a:r>
              <a:rPr lang="en-GB" sz="3600" dirty="0"/>
              <a:t>Teaching, pharmacy, physiotherapy, solicitor, IT, engineering, journalism, police….</a:t>
            </a:r>
          </a:p>
          <a:p>
            <a:endParaRPr lang="en-GB" sz="3600" dirty="0"/>
          </a:p>
          <a:p>
            <a:r>
              <a:rPr lang="en-GB" sz="3600" dirty="0"/>
              <a:t>Unique opportunity to speak German and get an insight into workplaces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 Experience </a:t>
            </a:r>
          </a:p>
        </p:txBody>
      </p:sp>
      <p:pic>
        <p:nvPicPr>
          <p:cNvPr id="7170" name="Picture 2" descr="http://www.ycni.org/images/uk_germa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33650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80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8" r="27090"/>
          <a:stretch/>
        </p:blipFill>
        <p:spPr>
          <a:xfrm>
            <a:off x="246517" y="533338"/>
            <a:ext cx="6240106" cy="59124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56643" y="3074055"/>
            <a:ext cx="573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State Parliament </a:t>
            </a:r>
          </a:p>
        </p:txBody>
      </p:sp>
      <p:pic>
        <p:nvPicPr>
          <p:cNvPr id="8194" name="Picture 2" descr="http://www.ycni.org/images/uk_germa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33650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03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2" r="18548"/>
          <a:stretch/>
        </p:blipFill>
        <p:spPr>
          <a:xfrm>
            <a:off x="992256" y="655698"/>
            <a:ext cx="4679674" cy="5593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63226" y="3036818"/>
            <a:ext cx="573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Journalism</a:t>
            </a:r>
            <a:r>
              <a:rPr lang="en-GB" sz="4000" dirty="0"/>
              <a:t> </a:t>
            </a:r>
          </a:p>
        </p:txBody>
      </p:sp>
      <p:pic>
        <p:nvPicPr>
          <p:cNvPr id="9218" name="Picture 2" descr="http://www.ycni.org/images/uk_germa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33650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90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lancholy abstract design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lancholy abstract design template" id="{53D6E29E-BC16-4C15-929C-E5E8D3EE1C7C}" vid="{7719C5F9-D258-4D09-B252-90C1DAED72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CEFEFB8-71C6-4A9E-8EF9-0768355D7E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Melancholy abstract design slides</Template>
  <TotalTime>414</TotalTime>
  <Words>339</Words>
  <Application>Microsoft Office PowerPoint</Application>
  <PresentationFormat>Custom</PresentationFormat>
  <Paragraphs>108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Melancholy abstract design template</vt:lpstr>
      <vt:lpstr>Project on the Culture of Work</vt:lpstr>
      <vt:lpstr>What did we do?</vt:lpstr>
      <vt:lpstr>Where?</vt:lpstr>
      <vt:lpstr>School Employer Connections</vt:lpstr>
      <vt:lpstr>The German Experience </vt:lpstr>
      <vt:lpstr>The German Experience </vt:lpstr>
      <vt:lpstr>Work Experience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work in Germany </vt:lpstr>
      <vt:lpstr>Focus of Project Work</vt:lpstr>
      <vt:lpstr>Findings</vt:lpstr>
      <vt:lpstr>Northern Ireland </vt:lpstr>
      <vt:lpstr>PowerPoint Presentation</vt:lpstr>
      <vt:lpstr>Culture of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Findings</vt:lpstr>
      <vt:lpstr>Languages- What do we think?</vt:lpstr>
      <vt:lpstr>DANKESCHÖN    Are there any questions?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Languages in the Workplace</dc:title>
  <dc:creator>Helen</dc:creator>
  <cp:lastModifiedBy>M Lubbeke</cp:lastModifiedBy>
  <cp:revision>33</cp:revision>
  <cp:lastPrinted>2016-02-27T10:48:29Z</cp:lastPrinted>
  <dcterms:created xsi:type="dcterms:W3CDTF">2016-02-26T22:16:08Z</dcterms:created>
  <dcterms:modified xsi:type="dcterms:W3CDTF">2016-03-02T16:26:13Z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TC034605309991</vt:lpwstr>
  </property>
</Properties>
</file>